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7"/>
  </p:notesMasterIdLst>
  <p:sldIdLst>
    <p:sldId id="256" r:id="rId2"/>
    <p:sldId id="272" r:id="rId3"/>
    <p:sldId id="274" r:id="rId4"/>
    <p:sldId id="271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57" r:id="rId13"/>
    <p:sldId id="258" r:id="rId14"/>
    <p:sldId id="261" r:id="rId15"/>
    <p:sldId id="71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F2981-41F8-4575-BAE6-A3EF92C526F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C1E86-1694-4DC4-86A6-55F9694D4A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56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611e54c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611e54c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1611e54c1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1611e54c1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611e54c1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1611e54c1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611e54c1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611e54c1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611e54c1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1611e54c1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1611e54c1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1611e54c1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61b9b3f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61b9b3f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83850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84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369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50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219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03019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798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166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2928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7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048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97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4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B3B13A-C04F-4F34-A72D-B4A786E74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8171" y="201728"/>
            <a:ext cx="8181559" cy="1248936"/>
          </a:xfrm>
          <a:noFill/>
        </p:spPr>
        <p:txBody>
          <a:bodyPr anchor="ctr">
            <a:normAutofit/>
          </a:bodyPr>
          <a:lstStyle/>
          <a:p>
            <a:endParaRPr lang="it-IT" sz="3600" dirty="0">
              <a:solidFill>
                <a:srgbClr val="080808"/>
              </a:solidFill>
            </a:endParaRPr>
          </a:p>
          <a:p>
            <a:r>
              <a:rPr lang="it-IT" sz="3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Istituto Comprensivo di Borgonovo Val Tidone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BFF9BCA-A842-4130-81CE-C9F45F2D4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3981" y="586184"/>
            <a:ext cx="6411112" cy="1141851"/>
          </a:xfrm>
          <a:noFill/>
        </p:spPr>
        <p:txBody>
          <a:bodyPr>
            <a:noAutofit/>
          </a:bodyPr>
          <a:lstStyle/>
          <a:p>
            <a:endParaRPr lang="it-IT" sz="2000" dirty="0">
              <a:solidFill>
                <a:srgbClr val="080808"/>
              </a:solidFill>
            </a:endParaRPr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D8E4B6BE-3847-4938-8A21-954329088504}"/>
              </a:ext>
            </a:extLst>
          </p:cNvPr>
          <p:cNvSpPr txBox="1"/>
          <p:nvPr/>
        </p:nvSpPr>
        <p:spPr>
          <a:xfrm>
            <a:off x="5286789" y="5669013"/>
            <a:ext cx="610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 DICEMBRE 2023</a:t>
            </a:r>
            <a:endParaRPr lang="it-IT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ORE 17,00</a:t>
            </a:r>
            <a:endParaRPr lang="it-IT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F4D2E2-E516-4CD0-8C6F-F346B1FA4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72" y="3790959"/>
            <a:ext cx="2574055" cy="17797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F8EEE8B-F4AE-481B-BB4C-D6AA30F779E5}"/>
              </a:ext>
            </a:extLst>
          </p:cNvPr>
          <p:cNvSpPr/>
          <p:nvPr/>
        </p:nvSpPr>
        <p:spPr>
          <a:xfrm>
            <a:off x="2707387" y="2647334"/>
            <a:ext cx="6890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SCUOLA DELL’INFANZIA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7AF5D68-5D63-4E9E-896F-E0674E2DA309}"/>
              </a:ext>
            </a:extLst>
          </p:cNvPr>
          <p:cNvSpPr/>
          <p:nvPr/>
        </p:nvSpPr>
        <p:spPr>
          <a:xfrm>
            <a:off x="4369565" y="1889870"/>
            <a:ext cx="3452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NOSTRA</a:t>
            </a:r>
          </a:p>
        </p:txBody>
      </p:sp>
    </p:spTree>
    <p:extLst>
      <p:ext uri="{BB962C8B-B14F-4D97-AF65-F5344CB8AC3E}">
        <p14:creationId xmlns:p14="http://schemas.microsoft.com/office/powerpoint/2010/main" val="391146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Parete del tempo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E’ affiorata la necessità di registrare il tempo che passa. Abbiamo quindi ampliato il nostro calendario settimanale con uno mensile compilato dai bambini, per i più piccoli abbiamo inventato il meteo-detective (un gioco- stimolo per l’osservazione dei cambiamenti meteorologici) e tutti insieme registriamo la nostra presenza giornaliera per tenerne traccia.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 rotWithShape="1">
          <a:blip r:embed="rId3">
            <a:alphaModFix/>
          </a:blip>
          <a:srcRect t="11170" b="4710"/>
          <a:stretch/>
        </p:blipFill>
        <p:spPr>
          <a:xfrm>
            <a:off x="2177267" y="4341300"/>
            <a:ext cx="3565301" cy="224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 rotWithShape="1">
          <a:blip r:embed="rId4">
            <a:alphaModFix/>
          </a:blip>
          <a:srcRect l="-7357" t="-5231" r="-2135" b="20985"/>
          <a:stretch/>
        </p:blipFill>
        <p:spPr>
          <a:xfrm>
            <a:off x="5742568" y="4131570"/>
            <a:ext cx="3732303" cy="245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415600" y="635300"/>
            <a:ext cx="11360800" cy="763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Tavolo della luce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>
            <a:off x="415600" y="1398900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Abbiamo chiesto a Santa Lucia un dono speciale: tre scatole luminose che ci permettono di giocare con la luce e i colori e di sperimentare tratti grafici in modo più interessante…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976" y="2781078"/>
            <a:ext cx="2879232" cy="383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113" y="2781078"/>
            <a:ext cx="5231472" cy="3923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927D65-1269-4AB4-B35B-FC85BEA1C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7904"/>
            <a:ext cx="8641360" cy="30735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>
                <a:latin typeface="+mj-lt"/>
              </a:rPr>
              <a:t>E’ l’ambiente educativo dove il gioco, in tutte le sue forme ed espressioni  è occasione di apprendimento.</a:t>
            </a:r>
          </a:p>
          <a:p>
            <a:pPr marL="0" indent="0" algn="just">
              <a:buNone/>
            </a:pPr>
            <a:endParaRPr lang="it-IT" sz="2000" dirty="0">
              <a:latin typeface="+mj-lt"/>
            </a:endParaRPr>
          </a:p>
          <a:p>
            <a:pPr marL="0" indent="0" algn="just">
              <a:buNone/>
            </a:pPr>
            <a:r>
              <a:rPr lang="it-IT" sz="2000" dirty="0">
                <a:effectLst/>
                <a:latin typeface="+mj-lt"/>
                <a:ea typeface="Calibri" panose="020F0502020204030204" pitchFamily="34" charset="0"/>
              </a:rPr>
              <a:t>È in questo periodo, è in questi tre anni che precedono l’ingresso al 1^ ciclo di istruzione, che si gettano le basi fondamentali per la crescita umana, sociale, culturale e civile dei bambini che la frequentano.</a:t>
            </a:r>
            <a:endParaRPr lang="it-IT" sz="2000" dirty="0">
              <a:latin typeface="+mj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FEE7A78-4B2C-42F9-8C55-E2C5DA472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6765" y="2877938"/>
            <a:ext cx="3224213" cy="3429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67EA166-503C-4C5C-9A78-5DD6508723FF}"/>
              </a:ext>
            </a:extLst>
          </p:cNvPr>
          <p:cNvSpPr/>
          <p:nvPr/>
        </p:nvSpPr>
        <p:spPr>
          <a:xfrm>
            <a:off x="3087863" y="551062"/>
            <a:ext cx="67585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 scuola dell’infanzia</a:t>
            </a:r>
          </a:p>
        </p:txBody>
      </p:sp>
    </p:spTree>
    <p:extLst>
      <p:ext uri="{BB962C8B-B14F-4D97-AF65-F5344CB8AC3E}">
        <p14:creationId xmlns:p14="http://schemas.microsoft.com/office/powerpoint/2010/main" val="1472163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9A583A7-AF79-4157-A5A4-6045BB09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705" y="478779"/>
            <a:ext cx="6706964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Ah .. bene </a:t>
            </a:r>
            <a:r>
              <a:rPr lang="it-IT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…. ma come?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60DA88-810D-4A78-826A-B0125E3ED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247" y="1852612"/>
            <a:ext cx="9707880" cy="3152775"/>
          </a:xfrm>
        </p:spPr>
        <p:txBody>
          <a:bodyPr>
            <a:normAutofit/>
          </a:bodyPr>
          <a:lstStyle/>
          <a:p>
            <a:pPr algn="just"/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attraverso l’acquisizione degli strumenti culturali di base </a:t>
            </a:r>
          </a:p>
          <a:p>
            <a:pPr algn="just"/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costruzione dei saperi essenziali</a:t>
            </a:r>
          </a:p>
          <a:p>
            <a:pPr algn="just"/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l’esplorazione dei metodi interpretativi per comprendere la società e il mondo</a:t>
            </a:r>
          </a:p>
          <a:p>
            <a:pPr algn="just"/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sviluppando quelle competenze indispensabili per i futuri apprendimenti scolastici, formativi e di vita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924544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6BE37C1-A882-4878-AB7C-64237804F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98" y="616302"/>
            <a:ext cx="7159723" cy="54012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257AFF1-C9F8-41E5-8FF0-F652E5BC8D1C}"/>
              </a:ext>
            </a:extLst>
          </p:cNvPr>
          <p:cNvSpPr txBox="1"/>
          <p:nvPr/>
        </p:nvSpPr>
        <p:spPr>
          <a:xfrm>
            <a:off x="3751492" y="4188737"/>
            <a:ext cx="73061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Scuola dell’Infanzia - Borgonovo Val Tidone</a:t>
            </a:r>
          </a:p>
          <a:p>
            <a:pPr algn="ctr"/>
            <a:r>
              <a:rPr lang="it-IT" dirty="0"/>
              <a:t>…….</a:t>
            </a:r>
            <a:r>
              <a:rPr lang="it-IT" sz="3200" dirty="0"/>
              <a:t> qui si inizia a diventare</a:t>
            </a:r>
          </a:p>
          <a:p>
            <a:pPr algn="ctr"/>
            <a:r>
              <a:rPr lang="it-IT" sz="3200" dirty="0"/>
              <a:t> cittadini del domani</a:t>
            </a:r>
          </a:p>
        </p:txBody>
      </p:sp>
    </p:spTree>
    <p:extLst>
      <p:ext uri="{BB962C8B-B14F-4D97-AF65-F5344CB8AC3E}">
        <p14:creationId xmlns:p14="http://schemas.microsoft.com/office/powerpoint/2010/main" val="251925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4F9227DC-1C9B-F36A-0F87-5F761C81B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194" y="1173965"/>
            <a:ext cx="1106129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it-IT" sz="2800" i="1" dirty="0"/>
          </a:p>
          <a:p>
            <a:pPr algn="just"/>
            <a:r>
              <a:rPr lang="it-IT" sz="2800" dirty="0"/>
              <a:t>Le iscrizioni saranno anche per quest’anno per la scuola dell’infanzia saranno in versione cartacea  </a:t>
            </a:r>
          </a:p>
          <a:p>
            <a:pPr algn="just"/>
            <a:r>
              <a:rPr lang="it-IT" sz="2800" dirty="0"/>
              <a:t>potranno essere presentate dalle ore 08:00 dal giorno 18 gennaio 2024 alle ore 20:00 al giorno 10 febbraio 2024</a:t>
            </a:r>
          </a:p>
          <a:p>
            <a:pPr algn="just"/>
            <a:r>
              <a:rPr lang="it-IT" sz="2800" dirty="0"/>
              <a:t>I moduli potranno essere ritirati allo sportello (ingresso scuola secondaria) a partire </a:t>
            </a:r>
            <a:r>
              <a:rPr lang="it-IT" sz="2800" b="1" dirty="0"/>
              <a:t>dal giorno 08 gennaio 2024</a:t>
            </a:r>
          </a:p>
          <a:p>
            <a:pPr algn="just"/>
            <a:endParaRPr lang="it-IT" sz="2800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763A6778-CB29-9D14-DA18-8A66D658DA27}"/>
              </a:ext>
            </a:extLst>
          </p:cNvPr>
          <p:cNvSpPr txBox="1">
            <a:spLocks/>
          </p:cNvSpPr>
          <p:nvPr/>
        </p:nvSpPr>
        <p:spPr bwMode="auto">
          <a:xfrm>
            <a:off x="1845372" y="538241"/>
            <a:ext cx="4805129" cy="84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it-IT" sz="5400" b="1" dirty="0">
                <a:solidFill>
                  <a:schemeClr val="tx1"/>
                </a:solidFill>
                <a:latin typeface="Brush Script MT" panose="03060802040406070304" pitchFamily="66" charset="0"/>
              </a:rPr>
              <a:t>Le iscrizioni</a:t>
            </a:r>
          </a:p>
        </p:txBody>
      </p:sp>
    </p:spTree>
    <p:extLst>
      <p:ext uri="{BB962C8B-B14F-4D97-AF65-F5344CB8AC3E}">
        <p14:creationId xmlns:p14="http://schemas.microsoft.com/office/powerpoint/2010/main" val="162564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</p:sp>
      <p:sp>
        <p:nvSpPr>
          <p:cNvPr id="130" name="Google Shape;130;p12"/>
          <p:cNvSpPr/>
          <p:nvPr/>
        </p:nvSpPr>
        <p:spPr>
          <a:xfrm>
            <a:off x="10461579" y="1229811"/>
            <a:ext cx="612017" cy="1717942"/>
          </a:xfrm>
          <a:custGeom>
            <a:avLst/>
            <a:gdLst/>
            <a:ahLst/>
            <a:cxnLst/>
            <a:rect l="l" t="t" r="r" b="b"/>
            <a:pathLst>
              <a:path w="918025" h="2576913" extrusionOk="0">
                <a:moveTo>
                  <a:pt x="0" y="0"/>
                </a:moveTo>
                <a:lnTo>
                  <a:pt x="918025" y="0"/>
                </a:lnTo>
                <a:lnTo>
                  <a:pt x="918025" y="2576913"/>
                </a:lnTo>
                <a:lnTo>
                  <a:pt x="0" y="2576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35" name="Google Shape;135;p12"/>
          <p:cNvGrpSpPr/>
          <p:nvPr/>
        </p:nvGrpSpPr>
        <p:grpSpPr>
          <a:xfrm>
            <a:off x="1990798" y="1609836"/>
            <a:ext cx="4033591" cy="4994975"/>
            <a:chOff x="0" y="1"/>
            <a:chExt cx="7561594" cy="8937642"/>
          </a:xfrm>
        </p:grpSpPr>
        <p:sp>
          <p:nvSpPr>
            <p:cNvPr id="136" name="Google Shape;136;p12"/>
            <p:cNvSpPr/>
            <p:nvPr/>
          </p:nvSpPr>
          <p:spPr>
            <a:xfrm rot="-5400000">
              <a:off x="-103297" y="1484387"/>
              <a:ext cx="7743821" cy="6252723"/>
            </a:xfrm>
            <a:custGeom>
              <a:avLst/>
              <a:gdLst/>
              <a:ahLst/>
              <a:cxnLst/>
              <a:rect l="l" t="t" r="r" b="b"/>
              <a:pathLst>
                <a:path w="7743821" h="6252723" extrusionOk="0">
                  <a:moveTo>
                    <a:pt x="0" y="0"/>
                  </a:moveTo>
                  <a:lnTo>
                    <a:pt x="7743821" y="0"/>
                  </a:lnTo>
                  <a:lnTo>
                    <a:pt x="7743821" y="6252723"/>
                  </a:lnTo>
                  <a:lnTo>
                    <a:pt x="0" y="62527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45592" r="-74212" b="-19185"/>
              </a:stretch>
            </a:blipFill>
            <a:ln>
              <a:noFill/>
            </a:ln>
          </p:spPr>
        </p:sp>
        <p:sp>
          <p:nvSpPr>
            <p:cNvPr id="137" name="Google Shape;137;p12"/>
            <p:cNvSpPr/>
            <p:nvPr/>
          </p:nvSpPr>
          <p:spPr>
            <a:xfrm rot="-2458770">
              <a:off x="-55433" y="717760"/>
              <a:ext cx="2470844" cy="754250"/>
            </a:xfrm>
            <a:custGeom>
              <a:avLst/>
              <a:gdLst/>
              <a:ahLst/>
              <a:cxnLst/>
              <a:rect l="l" t="t" r="r" b="b"/>
              <a:pathLst>
                <a:path w="2470844" h="754250" extrusionOk="0">
                  <a:moveTo>
                    <a:pt x="0" y="0"/>
                  </a:moveTo>
                  <a:lnTo>
                    <a:pt x="2470844" y="0"/>
                  </a:lnTo>
                  <a:lnTo>
                    <a:pt x="2470844" y="754250"/>
                  </a:lnTo>
                  <a:lnTo>
                    <a:pt x="0" y="7542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57000"/>
              </a:blip>
              <a:stretch>
                <a:fillRect t="-8835" r="-38665" b="-35673"/>
              </a:stretch>
            </a:blipFill>
            <a:ln>
              <a:noFill/>
            </a:ln>
          </p:spPr>
        </p:sp>
        <p:sp>
          <p:nvSpPr>
            <p:cNvPr id="138" name="Google Shape;138;p12"/>
            <p:cNvSpPr/>
            <p:nvPr/>
          </p:nvSpPr>
          <p:spPr>
            <a:xfrm rot="-2458770">
              <a:off x="6269066" y="8007772"/>
              <a:ext cx="1251818" cy="591935"/>
            </a:xfrm>
            <a:custGeom>
              <a:avLst/>
              <a:gdLst/>
              <a:ahLst/>
              <a:cxnLst/>
              <a:rect l="l" t="t" r="r" b="b"/>
              <a:pathLst>
                <a:path w="1251818" h="591935" extrusionOk="0">
                  <a:moveTo>
                    <a:pt x="0" y="0"/>
                  </a:moveTo>
                  <a:lnTo>
                    <a:pt x="1251818" y="0"/>
                  </a:lnTo>
                  <a:lnTo>
                    <a:pt x="1251818" y="591936"/>
                  </a:lnTo>
                  <a:lnTo>
                    <a:pt x="0" y="591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57000"/>
              </a:blip>
              <a:stretch>
                <a:fillRect l="-79401" t="-42005" r="-31666"/>
              </a:stretch>
            </a:blipFill>
            <a:ln>
              <a:noFill/>
            </a:ln>
          </p:spPr>
        </p:sp>
      </p:grpSp>
      <p:sp>
        <p:nvSpPr>
          <p:cNvPr id="139" name="Google Shape;139;p12"/>
          <p:cNvSpPr/>
          <p:nvPr/>
        </p:nvSpPr>
        <p:spPr>
          <a:xfrm>
            <a:off x="9772170" y="6107826"/>
            <a:ext cx="2602853" cy="1500349"/>
          </a:xfrm>
          <a:custGeom>
            <a:avLst/>
            <a:gdLst/>
            <a:ahLst/>
            <a:cxnLst/>
            <a:rect l="l" t="t" r="r" b="b"/>
            <a:pathLst>
              <a:path w="3904279" h="2250523" extrusionOk="0">
                <a:moveTo>
                  <a:pt x="0" y="0"/>
                </a:moveTo>
                <a:lnTo>
                  <a:pt x="3904278" y="0"/>
                </a:lnTo>
                <a:lnTo>
                  <a:pt x="3904278" y="2250524"/>
                </a:lnTo>
                <a:lnTo>
                  <a:pt x="0" y="2250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12"/>
          <p:cNvSpPr txBox="1"/>
          <p:nvPr/>
        </p:nvSpPr>
        <p:spPr>
          <a:xfrm>
            <a:off x="2265212" y="727981"/>
            <a:ext cx="7704085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39989"/>
              </a:lnSpc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 SI ACCOGLIE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2" name="Google Shape;142;p12"/>
          <p:cNvGrpSpPr/>
          <p:nvPr/>
        </p:nvGrpSpPr>
        <p:grpSpPr>
          <a:xfrm>
            <a:off x="609922" y="685800"/>
            <a:ext cx="1400430" cy="1827868"/>
            <a:chOff x="0" y="0"/>
            <a:chExt cx="2800860" cy="3655736"/>
          </a:xfrm>
        </p:grpSpPr>
        <p:sp>
          <p:nvSpPr>
            <p:cNvPr id="143" name="Google Shape;143;p12"/>
            <p:cNvSpPr/>
            <p:nvPr/>
          </p:nvSpPr>
          <p:spPr>
            <a:xfrm rot="-413333">
              <a:off x="1431094" y="1428644"/>
              <a:ext cx="1271359" cy="1717397"/>
            </a:xfrm>
            <a:custGeom>
              <a:avLst/>
              <a:gdLst/>
              <a:ahLst/>
              <a:cxnLst/>
              <a:rect l="l" t="t" r="r" b="b"/>
              <a:pathLst>
                <a:path w="1271359" h="1717397" extrusionOk="0">
                  <a:moveTo>
                    <a:pt x="0" y="0"/>
                  </a:moveTo>
                  <a:lnTo>
                    <a:pt x="1271359" y="0"/>
                  </a:lnTo>
                  <a:lnTo>
                    <a:pt x="1271359" y="1717397"/>
                  </a:lnTo>
                  <a:lnTo>
                    <a:pt x="0" y="1717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4" name="Google Shape;144;p12"/>
            <p:cNvSpPr/>
            <p:nvPr/>
          </p:nvSpPr>
          <p:spPr>
            <a:xfrm rot="-413333">
              <a:off x="80055" y="56984"/>
              <a:ext cx="1034265" cy="1397121"/>
            </a:xfrm>
            <a:custGeom>
              <a:avLst/>
              <a:gdLst/>
              <a:ahLst/>
              <a:cxnLst/>
              <a:rect l="l" t="t" r="r" b="b"/>
              <a:pathLst>
                <a:path w="1034265" h="1397121" extrusionOk="0">
                  <a:moveTo>
                    <a:pt x="0" y="0"/>
                  </a:moveTo>
                  <a:lnTo>
                    <a:pt x="1034265" y="0"/>
                  </a:lnTo>
                  <a:lnTo>
                    <a:pt x="1034265" y="1397121"/>
                  </a:lnTo>
                  <a:lnTo>
                    <a:pt x="0" y="13971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5" name="Google Shape;145;p12"/>
            <p:cNvSpPr/>
            <p:nvPr/>
          </p:nvSpPr>
          <p:spPr>
            <a:xfrm rot="295983">
              <a:off x="197097" y="2542420"/>
              <a:ext cx="800182" cy="1080914"/>
            </a:xfrm>
            <a:custGeom>
              <a:avLst/>
              <a:gdLst/>
              <a:ahLst/>
              <a:cxnLst/>
              <a:rect l="l" t="t" r="r" b="b"/>
              <a:pathLst>
                <a:path w="800182" h="1080914" extrusionOk="0">
                  <a:moveTo>
                    <a:pt x="0" y="0"/>
                  </a:moveTo>
                  <a:lnTo>
                    <a:pt x="800181" y="0"/>
                  </a:lnTo>
                  <a:lnTo>
                    <a:pt x="800181" y="1080914"/>
                  </a:lnTo>
                  <a:lnTo>
                    <a:pt x="0" y="10809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46" name="Google Shape;146;p12"/>
          <p:cNvSpPr txBox="1"/>
          <p:nvPr/>
        </p:nvSpPr>
        <p:spPr>
          <a:xfrm>
            <a:off x="2781112" y="2106820"/>
            <a:ext cx="2913253" cy="3676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140000"/>
              </a:lnSpc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significa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guidare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il bambino verso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nuovi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traguardi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,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confermare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l’identità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ogni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bambino e dare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attenzioni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alle sue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abitudini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, al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suo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vissuto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abbracciando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il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suo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desiderio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conoscere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</p:sp>
      <p:sp>
        <p:nvSpPr>
          <p:cNvPr id="113" name="Google Shape;113;p3"/>
          <p:cNvSpPr/>
          <p:nvPr/>
        </p:nvSpPr>
        <p:spPr>
          <a:xfrm>
            <a:off x="3097775" y="2231839"/>
            <a:ext cx="365592" cy="715572"/>
          </a:xfrm>
          <a:custGeom>
            <a:avLst/>
            <a:gdLst/>
            <a:ahLst/>
            <a:cxnLst/>
            <a:rect l="l" t="t" r="r" b="b"/>
            <a:pathLst>
              <a:path w="548388" h="1073358" extrusionOk="0">
                <a:moveTo>
                  <a:pt x="0" y="0"/>
                </a:moveTo>
                <a:lnTo>
                  <a:pt x="548389" y="0"/>
                </a:lnTo>
                <a:lnTo>
                  <a:pt x="548389" y="1073358"/>
                </a:lnTo>
                <a:lnTo>
                  <a:pt x="0" y="1073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4" name="Google Shape;114;p3"/>
          <p:cNvSpPr/>
          <p:nvPr/>
        </p:nvSpPr>
        <p:spPr>
          <a:xfrm rot="-1386274">
            <a:off x="6233015" y="5478562"/>
            <a:ext cx="1073035" cy="433115"/>
          </a:xfrm>
          <a:custGeom>
            <a:avLst/>
            <a:gdLst/>
            <a:ahLst/>
            <a:cxnLst/>
            <a:rect l="l" t="t" r="r" b="b"/>
            <a:pathLst>
              <a:path w="1609185" h="649525" extrusionOk="0">
                <a:moveTo>
                  <a:pt x="0" y="0"/>
                </a:moveTo>
                <a:lnTo>
                  <a:pt x="1609185" y="0"/>
                </a:lnTo>
                <a:lnTo>
                  <a:pt x="1609185" y="649525"/>
                </a:lnTo>
                <a:lnTo>
                  <a:pt x="0" y="649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5" name="Google Shape;115;p3"/>
          <p:cNvSpPr txBox="1"/>
          <p:nvPr/>
        </p:nvSpPr>
        <p:spPr>
          <a:xfrm>
            <a:off x="780869" y="179650"/>
            <a:ext cx="10820400" cy="149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693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Nella nostra </a:t>
            </a:r>
            <a:r>
              <a:rPr lang="en-US" sz="693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scuola</a:t>
            </a:r>
            <a:r>
              <a:rPr lang="en-US" sz="693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/>
          </a:p>
        </p:txBody>
      </p:sp>
      <p:sp>
        <p:nvSpPr>
          <p:cNvPr id="116" name="Google Shape;116;p3"/>
          <p:cNvSpPr/>
          <p:nvPr/>
        </p:nvSpPr>
        <p:spPr>
          <a:xfrm rot="-1940726">
            <a:off x="9313913" y="4547346"/>
            <a:ext cx="2241675" cy="1292157"/>
          </a:xfrm>
          <a:custGeom>
            <a:avLst/>
            <a:gdLst/>
            <a:ahLst/>
            <a:cxnLst/>
            <a:rect l="l" t="t" r="r" b="b"/>
            <a:pathLst>
              <a:path w="3362512" h="1938236" extrusionOk="0">
                <a:moveTo>
                  <a:pt x="0" y="0"/>
                </a:moveTo>
                <a:lnTo>
                  <a:pt x="3362513" y="0"/>
                </a:lnTo>
                <a:lnTo>
                  <a:pt x="3362513" y="1938235"/>
                </a:lnTo>
                <a:lnTo>
                  <a:pt x="0" y="19382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7" name="Google Shape;117;p3"/>
          <p:cNvSpPr txBox="1"/>
          <p:nvPr/>
        </p:nvSpPr>
        <p:spPr>
          <a:xfrm>
            <a:off x="3339201" y="2690793"/>
            <a:ext cx="2594532" cy="632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937" b="1" dirty="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SEZIONI</a:t>
            </a:r>
            <a:endParaRPr sz="1200" dirty="0"/>
          </a:p>
        </p:txBody>
      </p:sp>
      <p:sp>
        <p:nvSpPr>
          <p:cNvPr id="118" name="Google Shape;118;p3"/>
          <p:cNvSpPr/>
          <p:nvPr/>
        </p:nvSpPr>
        <p:spPr>
          <a:xfrm>
            <a:off x="9478969" y="1870478"/>
            <a:ext cx="1911562" cy="1696077"/>
          </a:xfrm>
          <a:custGeom>
            <a:avLst/>
            <a:gdLst/>
            <a:ahLst/>
            <a:cxnLst/>
            <a:rect l="l" t="t" r="r" b="b"/>
            <a:pathLst>
              <a:path w="2867343" h="2544115" extrusionOk="0">
                <a:moveTo>
                  <a:pt x="0" y="0"/>
                </a:moveTo>
                <a:lnTo>
                  <a:pt x="2867343" y="0"/>
                </a:lnTo>
                <a:lnTo>
                  <a:pt x="2867343" y="2544116"/>
                </a:lnTo>
                <a:lnTo>
                  <a:pt x="0" y="2544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9" name="Google Shape;119;p3"/>
          <p:cNvSpPr txBox="1"/>
          <p:nvPr/>
        </p:nvSpPr>
        <p:spPr>
          <a:xfrm>
            <a:off x="5097560" y="2782765"/>
            <a:ext cx="2915189" cy="241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LILLA - 5 anni</a:t>
            </a:r>
            <a:endParaRPr sz="1200" dirty="0"/>
          </a:p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VERDE - 3 anni</a:t>
            </a:r>
            <a:endParaRPr sz="1200" dirty="0"/>
          </a:p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BLU - 3/5 anni</a:t>
            </a:r>
            <a:endParaRPr sz="1200" dirty="0"/>
          </a:p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GIALLA - 4/5 anni</a:t>
            </a:r>
            <a:endParaRPr sz="1200" dirty="0"/>
          </a:p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ARANCIO - 3/4 anni</a:t>
            </a:r>
            <a:endParaRPr sz="1200" dirty="0"/>
          </a:p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ROSSA - 4/5 anni</a:t>
            </a:r>
            <a:endParaRPr sz="1200" dirty="0"/>
          </a:p>
        </p:txBody>
      </p:sp>
      <p:sp>
        <p:nvSpPr>
          <p:cNvPr id="120" name="Google Shape;120;p3"/>
          <p:cNvSpPr/>
          <p:nvPr/>
        </p:nvSpPr>
        <p:spPr>
          <a:xfrm>
            <a:off x="-184938" y="503604"/>
            <a:ext cx="1741476" cy="2214913"/>
          </a:xfrm>
          <a:custGeom>
            <a:avLst/>
            <a:gdLst/>
            <a:ahLst/>
            <a:cxnLst/>
            <a:rect l="l" t="t" r="r" b="b"/>
            <a:pathLst>
              <a:path w="2612214" h="3322370" extrusionOk="0">
                <a:moveTo>
                  <a:pt x="0" y="0"/>
                </a:moveTo>
                <a:lnTo>
                  <a:pt x="2612214" y="0"/>
                </a:lnTo>
                <a:lnTo>
                  <a:pt x="2612214" y="3322371"/>
                </a:lnTo>
                <a:lnTo>
                  <a:pt x="0" y="3322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C7403A-BE1B-2BF3-0EC9-C33CCB52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SCUOLE CHE COSTRUISCONO</a:t>
            </a:r>
          </a:p>
        </p:txBody>
      </p:sp>
      <p:sp>
        <p:nvSpPr>
          <p:cNvPr id="5" name="Google Shape;104;p2">
            <a:extLst>
              <a:ext uri="{FF2B5EF4-FFF2-40B4-BE49-F238E27FC236}">
                <a16:creationId xmlns:a16="http://schemas.microsoft.com/office/drawing/2014/main" id="{4334938B-505B-33DE-6641-8D79D462E8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797345"/>
            <a:ext cx="4495800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In nostro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Istituto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, per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scuola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dell’infanzia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ha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scelto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aderire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alla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rete di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Scuole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che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Costruiscono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una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sperimentazione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in cui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l’ambiente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educativo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è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risorsa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principale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per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l’apprendimento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.</a:t>
            </a:r>
            <a:endParaRPr sz="2000" dirty="0"/>
          </a:p>
          <a:p>
            <a:pPr marL="0" marR="0" lvl="0" indent="0" algn="just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Il bambino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diventa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protagonista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del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suo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percorso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crescita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ed è libero di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sperimentarsi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nei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differenti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contesti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gioco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.</a:t>
            </a:r>
            <a:endParaRPr sz="2000" dirty="0"/>
          </a:p>
        </p:txBody>
      </p:sp>
      <p:sp>
        <p:nvSpPr>
          <p:cNvPr id="6" name="Google Shape;106;p2">
            <a:extLst>
              <a:ext uri="{FF2B5EF4-FFF2-40B4-BE49-F238E27FC236}">
                <a16:creationId xmlns:a16="http://schemas.microsoft.com/office/drawing/2014/main" id="{5F7D254F-43E7-32C2-5DFF-CD12F0C8BFB6}"/>
              </a:ext>
            </a:extLst>
          </p:cNvPr>
          <p:cNvSpPr txBox="1"/>
          <p:nvPr/>
        </p:nvSpPr>
        <p:spPr>
          <a:xfrm>
            <a:off x="6636470" y="1797345"/>
            <a:ext cx="3962652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Al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centro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ogni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ambiente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educativo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poniamo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relazione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, filo 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sfondo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che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consente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a tutti di vivere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processi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positivi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rispetto al proprio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divenire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. </a:t>
            </a:r>
            <a:endParaRPr sz="2000" dirty="0"/>
          </a:p>
          <a:p>
            <a:pPr marL="0" marR="0" lvl="0" indent="0" algn="just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cura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delle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relazioni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investe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interamente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ogni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aspetto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della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crescita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dell’apprendimento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.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804399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Angolo grafico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in questo spazio, grazie alle suggestioni dei bambini, abbiamo allestito l’UFFICIO POSTALE. Qui fanno disegni che imbucano per gli amici oppure preparano doni per i familiari: ecco che è nata l’esigenza di avere a disposizione i nomi dei compagni insieme a lettere, forme, carta colorata timbri. sagome….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1784" y="3414119"/>
            <a:ext cx="2912836" cy="226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2960" y="3414119"/>
            <a:ext cx="3865100" cy="20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Angolo cucina/gioco simbolico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l’inserimento di nuovi materiali nell’angolo cucina ha stimolato l’interesse dei bambini che hanno cominciato ad arricchire il loro gioco con riflessioni quantitative e qualitative. è nata così l’idea di fare una SPAGHETTERIA e si è resa necessaria la ricerca e la sperimentazione di ricette…disegnate!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l="6788" r="12396"/>
          <a:stretch/>
        </p:blipFill>
        <p:spPr>
          <a:xfrm>
            <a:off x="1101904" y="3410901"/>
            <a:ext cx="2747399" cy="224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35" y="3766168"/>
            <a:ext cx="2514732" cy="188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Angolo costruzioni strutturate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47600" y="1494700"/>
            <a:ext cx="11496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abbiamo mantenuto lo spazio LEGO di varie dimensioni, perché i bambini erano molto interessati alla costruzione, abbiamo poi ampliato la gamma di costruzioni offerte: domino di legnetti con numeri e immagini (esselunga) e forme di legno colorate.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842" y="3061065"/>
            <a:ext cx="4425203" cy="331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6885" y="3061065"/>
            <a:ext cx="4271432" cy="3203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Angolo sensoriale/naturale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grandi casse con farine, caffè, gusci, rametti, sassi ecc.. sono diventati ambienti per animali e spazi manipolativi per travasi e avventure….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06" y="2684467"/>
            <a:ext cx="4718769" cy="353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6503" y="2677217"/>
            <a:ext cx="2654316" cy="353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Angolo artisti 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con grandi fogli di carta appesi al muro abbiamo predisposto uno spazio per dipingere in verticale.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Abbiamo progettato di inserire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gradualmente altri materiali 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come: cartoni delle uova o altri sagomati.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La nostra parete bianca presto sarà 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un’opera d’arte colorata e vivace…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401" y="2495733"/>
            <a:ext cx="5313031" cy="3984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462</TotalTime>
  <Words>682</Words>
  <Application>Microsoft Office PowerPoint</Application>
  <PresentationFormat>Widescreen</PresentationFormat>
  <Paragraphs>55</Paragraphs>
  <Slides>15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4" baseType="lpstr">
      <vt:lpstr>Advent Pro</vt:lpstr>
      <vt:lpstr>Arial</vt:lpstr>
      <vt:lpstr>Brush Script MT</vt:lpstr>
      <vt:lpstr>Calibri</vt:lpstr>
      <vt:lpstr>Calibri Light</vt:lpstr>
      <vt:lpstr>Comic Sans MS</vt:lpstr>
      <vt:lpstr>Satisfy</vt:lpstr>
      <vt:lpstr>Times New Roman</vt:lpstr>
      <vt:lpstr>Retrospettivo</vt:lpstr>
      <vt:lpstr> Istituto Comprensivo di Borgonovo Val Tidone</vt:lpstr>
      <vt:lpstr>Presentazione standard di PowerPoint</vt:lpstr>
      <vt:lpstr>Presentazione standard di PowerPoint</vt:lpstr>
      <vt:lpstr>SCUOLE CHE COSTRUISCONO</vt:lpstr>
      <vt:lpstr>Angolo grafico</vt:lpstr>
      <vt:lpstr>Angolo cucina/gioco simbolico</vt:lpstr>
      <vt:lpstr>Angolo costruzioni strutturate</vt:lpstr>
      <vt:lpstr>Angolo sensoriale/naturale</vt:lpstr>
      <vt:lpstr>Angolo artisti </vt:lpstr>
      <vt:lpstr>Parete del tempo</vt:lpstr>
      <vt:lpstr>Tavolo della luce</vt:lpstr>
      <vt:lpstr>Presentazione standard di PowerPoint</vt:lpstr>
      <vt:lpstr>Ah .. bene …. ma come?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di Borgonovo Val Tidone</dc:title>
  <dc:creator>maria cristina dragoni</dc:creator>
  <cp:lastModifiedBy>maria cristina dragoni</cp:lastModifiedBy>
  <cp:revision>18</cp:revision>
  <dcterms:created xsi:type="dcterms:W3CDTF">2021-01-03T13:25:52Z</dcterms:created>
  <dcterms:modified xsi:type="dcterms:W3CDTF">2024-01-05T12:18:54Z</dcterms:modified>
</cp:coreProperties>
</file>